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7" r:id="rId3"/>
    <p:sldId id="259" r:id="rId4"/>
    <p:sldId id="283" r:id="rId5"/>
    <p:sldId id="269" r:id="rId6"/>
    <p:sldId id="262" r:id="rId7"/>
    <p:sldId id="258" r:id="rId8"/>
    <p:sldId id="270" r:id="rId9"/>
    <p:sldId id="260" r:id="rId10"/>
    <p:sldId id="276" r:id="rId11"/>
    <p:sldId id="268" r:id="rId12"/>
    <p:sldId id="286" r:id="rId13"/>
    <p:sldId id="261" r:id="rId14"/>
    <p:sldId id="285" r:id="rId15"/>
    <p:sldId id="265" r:id="rId16"/>
    <p:sldId id="272" r:id="rId17"/>
    <p:sldId id="280" r:id="rId18"/>
    <p:sldId id="281" r:id="rId19"/>
    <p:sldId id="274" r:id="rId20"/>
    <p:sldId id="277" r:id="rId21"/>
    <p:sldId id="278" r:id="rId22"/>
    <p:sldId id="279" r:id="rId23"/>
    <p:sldId id="282" r:id="rId24"/>
    <p:sldId id="267" r:id="rId25"/>
    <p:sldId id="264" r:id="rId26"/>
    <p:sldId id="266" r:id="rId27"/>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A3A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96" autoAdjust="0"/>
    <p:restoredTop sz="94366" autoAdjust="0"/>
  </p:normalViewPr>
  <p:slideViewPr>
    <p:cSldViewPr snapToGrid="0" snapToObjects="1">
      <p:cViewPr varScale="1">
        <p:scale>
          <a:sx n="108" d="100"/>
          <a:sy n="108" d="100"/>
        </p:scale>
        <p:origin x="1320" y="45"/>
      </p:cViewPr>
      <p:guideLst>
        <p:guide orient="horz" pos="2160"/>
        <p:guide pos="2880"/>
      </p:guideLst>
    </p:cSldViewPr>
  </p:slideViewPr>
  <p:outlineViewPr>
    <p:cViewPr>
      <p:scale>
        <a:sx n="33" d="100"/>
        <a:sy n="33" d="100"/>
      </p:scale>
      <p:origin x="0" y="-8196"/>
    </p:cViewPr>
  </p:outlineViewPr>
  <p:notesTextViewPr>
    <p:cViewPr>
      <p:scale>
        <a:sx n="100" d="100"/>
        <a:sy n="100" d="100"/>
      </p:scale>
      <p:origin x="0" y="0"/>
    </p:cViewPr>
  </p:notesTextViewPr>
  <p:sorterViewPr>
    <p:cViewPr>
      <p:scale>
        <a:sx n="100" d="100"/>
        <a:sy n="100" d="100"/>
      </p:scale>
      <p:origin x="0" y="-139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8F26EC07-1CFD-49F5-8C5C-3EE95409EDBF}" type="datetimeFigureOut">
              <a:rPr lang="en-US" smtClean="0"/>
              <a:t>8/13/2018</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39259512-4407-44A9-8A4F-F61F5D7FAE5B}" type="slidenum">
              <a:rPr lang="en-US" smtClean="0"/>
              <a:t>‹#›</a:t>
            </a:fld>
            <a:endParaRPr lang="en-US"/>
          </a:p>
        </p:txBody>
      </p:sp>
    </p:spTree>
    <p:extLst>
      <p:ext uri="{BB962C8B-B14F-4D97-AF65-F5344CB8AC3E}">
        <p14:creationId xmlns:p14="http://schemas.microsoft.com/office/powerpoint/2010/main" val="1830401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pPr/>
              <a:t>8/13/2018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pPr/>
              <a:t>8/13/2018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pPr/>
              <a:t>8/13/2018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pPr/>
              <a:t>8/13/2018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pPr/>
              <a:t>8/13/2018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pPr/>
              <a:t>8/13/2018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pPr/>
              <a:t>8/13/2018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pPr/>
              <a:t>8/13/2018</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hqt@notes.k12.hi.us"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mailto:hqt@notes.k12.hi.u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Title II A Private School Consultation</a:t>
            </a:r>
            <a:endParaRPr lang="en-US" dirty="0"/>
          </a:p>
        </p:txBody>
      </p:sp>
      <p:sp>
        <p:nvSpPr>
          <p:cNvPr id="3" name="Subtitle 2"/>
          <p:cNvSpPr>
            <a:spLocks noGrp="1"/>
          </p:cNvSpPr>
          <p:nvPr>
            <p:ph type="subTitle" idx="1"/>
          </p:nvPr>
        </p:nvSpPr>
        <p:spPr/>
        <p:txBody>
          <a:bodyPr/>
          <a:lstStyle/>
          <a:p>
            <a:r>
              <a:rPr lang="en-US" dirty="0" smtClean="0"/>
              <a:t>August 14, 2018</a:t>
            </a:r>
          </a:p>
          <a:p>
            <a:endParaRPr lang="en-US" dirty="0"/>
          </a:p>
        </p:txBody>
      </p:sp>
    </p:spTree>
    <p:extLst>
      <p:ext uri="{BB962C8B-B14F-4D97-AF65-F5344CB8AC3E}">
        <p14:creationId xmlns:p14="http://schemas.microsoft.com/office/powerpoint/2010/main" val="1840298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5078" y="185647"/>
            <a:ext cx="7235687" cy="6486706"/>
          </a:xfrm>
          <a:prstGeom prst="rect">
            <a:avLst/>
          </a:prstGeom>
        </p:spPr>
      </p:pic>
    </p:spTree>
    <p:extLst>
      <p:ext uri="{BB962C8B-B14F-4D97-AF65-F5344CB8AC3E}">
        <p14:creationId xmlns:p14="http://schemas.microsoft.com/office/powerpoint/2010/main" val="34981038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Draw Funds Continued</a:t>
            </a:r>
            <a:endParaRPr lang="en-US" dirty="0"/>
          </a:p>
        </p:txBody>
      </p:sp>
      <p:sp>
        <p:nvSpPr>
          <p:cNvPr id="3" name="Content Placeholder 2"/>
          <p:cNvSpPr>
            <a:spLocks noGrp="1"/>
          </p:cNvSpPr>
          <p:nvPr>
            <p:ph idx="1"/>
          </p:nvPr>
        </p:nvSpPr>
        <p:spPr/>
        <p:txBody>
          <a:bodyPr/>
          <a:lstStyle/>
          <a:p>
            <a:r>
              <a:rPr lang="en-US" sz="4000" dirty="0"/>
              <a:t>Notification of Approval will be sent to the </a:t>
            </a:r>
            <a:r>
              <a:rPr lang="en-US" sz="4000" dirty="0" smtClean="0"/>
              <a:t>schools </a:t>
            </a:r>
            <a:endParaRPr lang="en-US" sz="4000" dirty="0"/>
          </a:p>
          <a:p>
            <a:r>
              <a:rPr lang="en-US" sz="4000" dirty="0"/>
              <a:t>After the </a:t>
            </a:r>
            <a:r>
              <a:rPr lang="en-US" sz="4000" dirty="0" smtClean="0"/>
              <a:t>services/activities </a:t>
            </a:r>
            <a:r>
              <a:rPr lang="en-US" sz="4000" dirty="0"/>
              <a:t>have been provided, documentation needs to be submitted to </a:t>
            </a:r>
            <a:r>
              <a:rPr lang="en-US" sz="4000" dirty="0" smtClean="0"/>
              <a:t>HIDOE </a:t>
            </a:r>
            <a:endParaRPr lang="en-US" sz="4000" dirty="0"/>
          </a:p>
          <a:p>
            <a:endParaRPr lang="en-US" dirty="0"/>
          </a:p>
        </p:txBody>
      </p:sp>
      <p:sp>
        <p:nvSpPr>
          <p:cNvPr id="4" name="TextBox 3"/>
          <p:cNvSpPr txBox="1"/>
          <p:nvPr/>
        </p:nvSpPr>
        <p:spPr>
          <a:xfrm>
            <a:off x="622852" y="5212522"/>
            <a:ext cx="8132418" cy="1754326"/>
          </a:xfrm>
          <a:prstGeom prst="rect">
            <a:avLst/>
          </a:prstGeom>
          <a:noFill/>
        </p:spPr>
        <p:txBody>
          <a:bodyPr wrap="square" rtlCol="0">
            <a:spAutoFit/>
          </a:bodyPr>
          <a:lstStyle/>
          <a:p>
            <a:r>
              <a:rPr lang="en-US" i="1" dirty="0">
                <a:solidFill>
                  <a:srgbClr val="FF0000"/>
                </a:solidFill>
              </a:rPr>
              <a:t>Note:  </a:t>
            </a:r>
            <a:r>
              <a:rPr lang="en-US" i="1" dirty="0" smtClean="0">
                <a:solidFill>
                  <a:srgbClr val="FF0000"/>
                </a:solidFill>
              </a:rPr>
              <a:t>All </a:t>
            </a:r>
            <a:r>
              <a:rPr lang="en-US" i="1" dirty="0">
                <a:solidFill>
                  <a:srgbClr val="FF0000"/>
                </a:solidFill>
              </a:rPr>
              <a:t>Expenditures must be pre-approved.  </a:t>
            </a:r>
            <a:endParaRPr lang="en-US" i="1" dirty="0" smtClean="0">
              <a:solidFill>
                <a:srgbClr val="FF0000"/>
              </a:solidFill>
            </a:endParaRPr>
          </a:p>
          <a:p>
            <a:pPr marL="342900" indent="-342900">
              <a:buFont typeface="+mj-lt"/>
              <a:buAutoNum type="arabicPeriod"/>
            </a:pPr>
            <a:r>
              <a:rPr lang="en-US" i="1" dirty="0" smtClean="0">
                <a:solidFill>
                  <a:srgbClr val="FF0000"/>
                </a:solidFill>
              </a:rPr>
              <a:t>Expenditures </a:t>
            </a:r>
            <a:r>
              <a:rPr lang="en-US" i="1" dirty="0">
                <a:solidFill>
                  <a:srgbClr val="FF0000"/>
                </a:solidFill>
              </a:rPr>
              <a:t>may not be </a:t>
            </a:r>
            <a:r>
              <a:rPr lang="en-US" i="1" dirty="0" smtClean="0">
                <a:solidFill>
                  <a:srgbClr val="FF0000"/>
                </a:solidFill>
              </a:rPr>
              <a:t>reimbursable </a:t>
            </a:r>
            <a:r>
              <a:rPr lang="en-US" i="1" dirty="0">
                <a:solidFill>
                  <a:srgbClr val="FF0000"/>
                </a:solidFill>
              </a:rPr>
              <a:t>if pre-approval is not received.  </a:t>
            </a:r>
            <a:endParaRPr lang="en-US" i="1" dirty="0" smtClean="0">
              <a:solidFill>
                <a:srgbClr val="FF0000"/>
              </a:solidFill>
            </a:endParaRPr>
          </a:p>
          <a:p>
            <a:pPr marL="342900" indent="-342900">
              <a:buFont typeface="+mj-lt"/>
              <a:buAutoNum type="arabicPeriod"/>
            </a:pPr>
            <a:r>
              <a:rPr lang="en-US" i="1" dirty="0" smtClean="0">
                <a:solidFill>
                  <a:srgbClr val="FF0000"/>
                </a:solidFill>
              </a:rPr>
              <a:t>For </a:t>
            </a:r>
            <a:r>
              <a:rPr lang="en-US" i="1" dirty="0">
                <a:solidFill>
                  <a:srgbClr val="FF0000"/>
                </a:solidFill>
              </a:rPr>
              <a:t>travel (air, hotel, taxi, shuttle, and rental car) there are strict policies and procedures that are required to be followed.  If you book these on your own without prior approval, we will NOT be able to reimburse you.</a:t>
            </a:r>
          </a:p>
          <a:p>
            <a:pPr marL="342900" indent="-342900">
              <a:buFont typeface="+mj-lt"/>
              <a:buAutoNum type="arabicPeriod"/>
            </a:pPr>
            <a:endParaRPr lang="en-US" dirty="0"/>
          </a:p>
        </p:txBody>
      </p:sp>
    </p:spTree>
    <p:extLst>
      <p:ext uri="{BB962C8B-B14F-4D97-AF65-F5344CB8AC3E}">
        <p14:creationId xmlns:p14="http://schemas.microsoft.com/office/powerpoint/2010/main" val="4018398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Draw Funds (continued)</a:t>
            </a:r>
            <a:endParaRPr lang="en-US" dirty="0"/>
          </a:p>
        </p:txBody>
      </p:sp>
      <p:sp>
        <p:nvSpPr>
          <p:cNvPr id="3" name="Content Placeholder 2"/>
          <p:cNvSpPr>
            <a:spLocks noGrp="1"/>
          </p:cNvSpPr>
          <p:nvPr>
            <p:ph idx="1"/>
          </p:nvPr>
        </p:nvSpPr>
        <p:spPr/>
        <p:txBody>
          <a:bodyPr/>
          <a:lstStyle/>
          <a:p>
            <a:r>
              <a:rPr lang="en-US" sz="4800" dirty="0" smtClean="0"/>
              <a:t>HIDOE will process the request and make payment directly to the provider</a:t>
            </a:r>
          </a:p>
          <a:p>
            <a:endParaRPr lang="en-US" dirty="0"/>
          </a:p>
        </p:txBody>
      </p:sp>
    </p:spTree>
    <p:extLst>
      <p:ext uri="{BB962C8B-B14F-4D97-AF65-F5344CB8AC3E}">
        <p14:creationId xmlns:p14="http://schemas.microsoft.com/office/powerpoint/2010/main" val="3729999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Guidance</a:t>
            </a:r>
            <a:endParaRPr lang="en-US" dirty="0"/>
          </a:p>
        </p:txBody>
      </p:sp>
      <p:sp>
        <p:nvSpPr>
          <p:cNvPr id="3" name="Content Placeholder 2"/>
          <p:cNvSpPr>
            <a:spLocks noGrp="1"/>
          </p:cNvSpPr>
          <p:nvPr>
            <p:ph idx="1"/>
          </p:nvPr>
        </p:nvSpPr>
        <p:spPr>
          <a:xfrm>
            <a:off x="549275" y="1371600"/>
            <a:ext cx="8042276" cy="5120640"/>
          </a:xfrm>
        </p:spPr>
        <p:txBody>
          <a:bodyPr>
            <a:normAutofit lnSpcReduction="10000"/>
          </a:bodyPr>
          <a:lstStyle/>
          <a:p>
            <a:r>
              <a:rPr lang="en-US" dirty="0" smtClean="0"/>
              <a:t>Funds are set-aside for private </a:t>
            </a:r>
            <a:r>
              <a:rPr lang="en-US" dirty="0"/>
              <a:t>s</a:t>
            </a:r>
            <a:r>
              <a:rPr lang="en-US" dirty="0" smtClean="0"/>
              <a:t>chools to draw from for services that the HIDOE will provide.</a:t>
            </a:r>
          </a:p>
          <a:p>
            <a:r>
              <a:rPr lang="en-US" dirty="0" smtClean="0"/>
              <a:t>Funds can only be used for allowable professional development activities</a:t>
            </a:r>
          </a:p>
          <a:p>
            <a:pPr lvl="1"/>
            <a:r>
              <a:rPr lang="en-US" sz="2400" dirty="0" smtClean="0"/>
              <a:t>Improve the knowledge of teacher, principals and other educational personnel in content subjects</a:t>
            </a:r>
          </a:p>
          <a:p>
            <a:pPr lvl="1"/>
            <a:r>
              <a:rPr lang="en-US" sz="2400" dirty="0" smtClean="0"/>
              <a:t>Improve instructional strategies, methods and skills</a:t>
            </a:r>
          </a:p>
          <a:p>
            <a:pPr lvl="1"/>
            <a:r>
              <a:rPr lang="en-US" sz="2400" dirty="0" smtClean="0"/>
              <a:t>Integrating technology to the curricula</a:t>
            </a:r>
          </a:p>
          <a:p>
            <a:pPr lvl="1"/>
            <a:r>
              <a:rPr lang="en-US" sz="2400" dirty="0" smtClean="0"/>
              <a:t>Methods to improve student behavior</a:t>
            </a:r>
          </a:p>
          <a:p>
            <a:pPr lvl="1"/>
            <a:r>
              <a:rPr lang="en-US" sz="2400" dirty="0" smtClean="0"/>
              <a:t>Leadership training for Principals and Superintendents</a:t>
            </a:r>
          </a:p>
          <a:p>
            <a:pPr lvl="1"/>
            <a:r>
              <a:rPr lang="en-US" sz="2400" dirty="0" smtClean="0"/>
              <a:t>Use of data and assessments to improve instruction</a:t>
            </a:r>
          </a:p>
          <a:p>
            <a:endParaRPr lang="en-US" dirty="0" smtClean="0"/>
          </a:p>
          <a:p>
            <a:endParaRPr lang="en-US" dirty="0"/>
          </a:p>
        </p:txBody>
      </p:sp>
    </p:spTree>
    <p:extLst>
      <p:ext uri="{BB962C8B-B14F-4D97-AF65-F5344CB8AC3E}">
        <p14:creationId xmlns:p14="http://schemas.microsoft.com/office/powerpoint/2010/main" val="2644299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Guidance - continued</a:t>
            </a:r>
            <a:endParaRPr lang="en-US" dirty="0"/>
          </a:p>
        </p:txBody>
      </p:sp>
      <p:sp>
        <p:nvSpPr>
          <p:cNvPr id="3" name="Content Placeholder 2"/>
          <p:cNvSpPr>
            <a:spLocks noGrp="1"/>
          </p:cNvSpPr>
          <p:nvPr>
            <p:ph idx="1"/>
          </p:nvPr>
        </p:nvSpPr>
        <p:spPr>
          <a:xfrm>
            <a:off x="549275" y="1371600"/>
            <a:ext cx="8042276" cy="5120640"/>
          </a:xfrm>
        </p:spPr>
        <p:txBody>
          <a:bodyPr>
            <a:normAutofit/>
          </a:bodyPr>
          <a:lstStyle/>
          <a:p>
            <a:r>
              <a:rPr lang="en-US" dirty="0" smtClean="0"/>
              <a:t>Services are for </a:t>
            </a:r>
            <a:r>
              <a:rPr lang="en-US" dirty="0"/>
              <a:t>teachers, principals, and other school leaders </a:t>
            </a:r>
            <a:r>
              <a:rPr lang="en-US" dirty="0" smtClean="0"/>
              <a:t>(can not be used for students and non-educator personnel)</a:t>
            </a:r>
          </a:p>
          <a:p>
            <a:endParaRPr lang="en-US" dirty="0" smtClean="0"/>
          </a:p>
          <a:p>
            <a:endParaRPr lang="en-US" dirty="0"/>
          </a:p>
        </p:txBody>
      </p:sp>
    </p:spTree>
    <p:extLst>
      <p:ext uri="{BB962C8B-B14F-4D97-AF65-F5344CB8AC3E}">
        <p14:creationId xmlns:p14="http://schemas.microsoft.com/office/powerpoint/2010/main" val="27490405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Guidance - Travel</a:t>
            </a:r>
            <a:endParaRPr lang="en-US" dirty="0"/>
          </a:p>
        </p:txBody>
      </p:sp>
      <p:sp>
        <p:nvSpPr>
          <p:cNvPr id="3" name="Content Placeholder 2"/>
          <p:cNvSpPr>
            <a:spLocks noGrp="1"/>
          </p:cNvSpPr>
          <p:nvPr>
            <p:ph idx="1"/>
          </p:nvPr>
        </p:nvSpPr>
        <p:spPr/>
        <p:txBody>
          <a:bodyPr>
            <a:normAutofit lnSpcReduction="10000"/>
          </a:bodyPr>
          <a:lstStyle/>
          <a:p>
            <a:r>
              <a:rPr lang="en-US" dirty="0" smtClean="0"/>
              <a:t>Hawaii Administrative Rule HAR §3-10-6 </a:t>
            </a:r>
          </a:p>
          <a:p>
            <a:pPr lvl="1"/>
            <a:r>
              <a:rPr lang="en-US" dirty="0" smtClean="0"/>
              <a:t>Requires that the lowest fare is purchased and </a:t>
            </a:r>
          </a:p>
          <a:p>
            <a:pPr lvl="1"/>
            <a:r>
              <a:rPr lang="en-US" dirty="0" smtClean="0"/>
              <a:t>Any changes due to personal travel shall be the responsibility of the traveler</a:t>
            </a:r>
          </a:p>
          <a:p>
            <a:pPr lvl="1"/>
            <a:r>
              <a:rPr lang="en-US" dirty="0" smtClean="0"/>
              <a:t>In general Rental Cars are not allowed</a:t>
            </a:r>
          </a:p>
          <a:p>
            <a:pPr lvl="1"/>
            <a:endParaRPr lang="en-US" dirty="0" smtClean="0"/>
          </a:p>
          <a:p>
            <a:r>
              <a:rPr lang="en-US" dirty="0" smtClean="0"/>
              <a:t>Hawaii Department of Education Out of State Travel Guidelines</a:t>
            </a:r>
          </a:p>
          <a:p>
            <a:pPr lvl="1"/>
            <a:r>
              <a:rPr lang="en-US" dirty="0" smtClean="0"/>
              <a:t>Travel departure time may not be in excess of 30 hours prior to the start of business and/or end of business function. </a:t>
            </a:r>
          </a:p>
          <a:p>
            <a:pPr lvl="1">
              <a:buNone/>
            </a:pPr>
            <a:endParaRPr lang="en-US" dirty="0" smtClean="0"/>
          </a:p>
          <a:p>
            <a:pPr lvl="2">
              <a:buNone/>
            </a:pP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1089" y="0"/>
            <a:ext cx="5833640" cy="6858000"/>
          </a:xfrm>
          <a:prstGeom prst="rect">
            <a:avLst/>
          </a:prstGeom>
        </p:spPr>
      </p:pic>
      <p:sp>
        <p:nvSpPr>
          <p:cNvPr id="5" name="Double Brace 4"/>
          <p:cNvSpPr/>
          <p:nvPr/>
        </p:nvSpPr>
        <p:spPr>
          <a:xfrm>
            <a:off x="1469985" y="5567423"/>
            <a:ext cx="5370653" cy="1134319"/>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22878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746" y="1"/>
            <a:ext cx="4433104" cy="6858000"/>
          </a:xfrm>
          <a:prstGeom prst="rect">
            <a:avLst/>
          </a:prstGeom>
        </p:spPr>
      </p:pic>
      <p:pic>
        <p:nvPicPr>
          <p:cNvPr id="4" name="Picture 3"/>
          <p:cNvPicPr>
            <a:picLocks noChangeAspect="1"/>
          </p:cNvPicPr>
          <p:nvPr/>
        </p:nvPicPr>
        <p:blipFill>
          <a:blip r:embed="rId3"/>
          <a:stretch>
            <a:fillRect/>
          </a:stretch>
        </p:blipFill>
        <p:spPr>
          <a:xfrm>
            <a:off x="3941496" y="1"/>
            <a:ext cx="5202504" cy="6857999"/>
          </a:xfrm>
          <a:prstGeom prst="rect">
            <a:avLst/>
          </a:prstGeom>
        </p:spPr>
      </p:pic>
    </p:spTree>
    <p:extLst>
      <p:ext uri="{BB962C8B-B14F-4D97-AF65-F5344CB8AC3E}">
        <p14:creationId xmlns:p14="http://schemas.microsoft.com/office/powerpoint/2010/main" val="879351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5011837" cy="6858000"/>
          </a:xfrm>
          <a:prstGeom prst="rect">
            <a:avLst/>
          </a:prstGeom>
        </p:spPr>
      </p:pic>
      <p:pic>
        <p:nvPicPr>
          <p:cNvPr id="3" name="Picture 2"/>
          <p:cNvPicPr>
            <a:picLocks noChangeAspect="1"/>
          </p:cNvPicPr>
          <p:nvPr/>
        </p:nvPicPr>
        <p:blipFill>
          <a:blip r:embed="rId3"/>
          <a:stretch>
            <a:fillRect/>
          </a:stretch>
        </p:blipFill>
        <p:spPr>
          <a:xfrm>
            <a:off x="4537277" y="0"/>
            <a:ext cx="5208608" cy="6858000"/>
          </a:xfrm>
          <a:prstGeom prst="rect">
            <a:avLst/>
          </a:prstGeom>
        </p:spPr>
      </p:pic>
      <p:sp>
        <p:nvSpPr>
          <p:cNvPr id="4" name="Rectangle 3"/>
          <p:cNvSpPr/>
          <p:nvPr/>
        </p:nvSpPr>
        <p:spPr>
          <a:xfrm>
            <a:off x="5550059" y="2257063"/>
            <a:ext cx="1064871" cy="1620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648443" y="2685326"/>
            <a:ext cx="966487" cy="1851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648442" y="3839902"/>
            <a:ext cx="555585" cy="3819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648442" y="3609854"/>
            <a:ext cx="694481" cy="1273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542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172" y="0"/>
            <a:ext cx="6227178" cy="6858001"/>
          </a:xfrm>
          <a:prstGeom prst="rect">
            <a:avLst/>
          </a:prstGeom>
        </p:spPr>
      </p:pic>
      <p:sp>
        <p:nvSpPr>
          <p:cNvPr id="3" name="Double Brace 2"/>
          <p:cNvSpPr/>
          <p:nvPr/>
        </p:nvSpPr>
        <p:spPr>
          <a:xfrm>
            <a:off x="196767" y="5139159"/>
            <a:ext cx="5845215" cy="1111170"/>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6009929" y="572674"/>
            <a:ext cx="2825351" cy="1759710"/>
          </a:xfrm>
          <a:prstGeom prst="rect">
            <a:avLst/>
          </a:prstGeom>
        </p:spPr>
      </p:pic>
      <p:pic>
        <p:nvPicPr>
          <p:cNvPr id="9" name="Picture 8"/>
          <p:cNvPicPr>
            <a:picLocks noChangeAspect="1"/>
          </p:cNvPicPr>
          <p:nvPr/>
        </p:nvPicPr>
        <p:blipFill>
          <a:blip r:embed="rId4"/>
          <a:stretch>
            <a:fillRect/>
          </a:stretch>
        </p:blipFill>
        <p:spPr>
          <a:xfrm>
            <a:off x="5969553" y="2828511"/>
            <a:ext cx="2980082" cy="1853466"/>
          </a:xfrm>
          <a:prstGeom prst="rect">
            <a:avLst/>
          </a:prstGeom>
        </p:spPr>
      </p:pic>
    </p:spTree>
    <p:extLst>
      <p:ext uri="{BB962C8B-B14F-4D97-AF65-F5344CB8AC3E}">
        <p14:creationId xmlns:p14="http://schemas.microsoft.com/office/powerpoint/2010/main" val="2575858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lnSpcReduction="10000"/>
          </a:bodyPr>
          <a:lstStyle/>
          <a:p>
            <a:r>
              <a:rPr lang="en-US" sz="3600" dirty="0" smtClean="0"/>
              <a:t>Welcome and Attendance</a:t>
            </a:r>
          </a:p>
          <a:p>
            <a:r>
              <a:rPr lang="en-US" sz="3600" dirty="0" smtClean="0"/>
              <a:t>Overview of the Process</a:t>
            </a:r>
          </a:p>
          <a:p>
            <a:r>
              <a:rPr lang="en-US" sz="3600" dirty="0" smtClean="0"/>
              <a:t>Guidance</a:t>
            </a:r>
          </a:p>
          <a:p>
            <a:r>
              <a:rPr lang="en-US" sz="3600" dirty="0" smtClean="0"/>
              <a:t>Needs Assessment</a:t>
            </a:r>
          </a:p>
          <a:p>
            <a:r>
              <a:rPr lang="en-US" sz="3600" dirty="0" smtClean="0"/>
              <a:t>How to Draw Funds</a:t>
            </a:r>
          </a:p>
          <a:p>
            <a:r>
              <a:rPr lang="en-US" sz="3600" dirty="0" smtClean="0"/>
              <a:t>Availability of Funds</a:t>
            </a:r>
            <a:endParaRPr lang="en-US" sz="3600" dirty="0"/>
          </a:p>
        </p:txBody>
      </p:sp>
    </p:spTree>
    <p:extLst>
      <p:ext uri="{BB962C8B-B14F-4D97-AF65-F5344CB8AC3E}">
        <p14:creationId xmlns:p14="http://schemas.microsoft.com/office/powerpoint/2010/main" val="42883749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271058" cy="6857999"/>
          </a:xfrm>
          <a:prstGeom prst="rect">
            <a:avLst/>
          </a:prstGeom>
        </p:spPr>
      </p:pic>
      <p:pic>
        <p:nvPicPr>
          <p:cNvPr id="3" name="Picture 2"/>
          <p:cNvPicPr>
            <a:picLocks noChangeAspect="1"/>
          </p:cNvPicPr>
          <p:nvPr/>
        </p:nvPicPr>
        <p:blipFill>
          <a:blip r:embed="rId3"/>
          <a:stretch>
            <a:fillRect/>
          </a:stretch>
        </p:blipFill>
        <p:spPr>
          <a:xfrm>
            <a:off x="4271059" y="1"/>
            <a:ext cx="4872941" cy="6857999"/>
          </a:xfrm>
          <a:prstGeom prst="rect">
            <a:avLst/>
          </a:prstGeom>
        </p:spPr>
      </p:pic>
    </p:spTree>
    <p:extLst>
      <p:ext uri="{BB962C8B-B14F-4D97-AF65-F5344CB8AC3E}">
        <p14:creationId xmlns:p14="http://schemas.microsoft.com/office/powerpoint/2010/main" val="16202461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50" y="838557"/>
            <a:ext cx="3209925" cy="1428750"/>
          </a:xfrm>
          <a:prstGeom prst="rect">
            <a:avLst/>
          </a:prstGeom>
        </p:spPr>
      </p:pic>
      <p:sp>
        <p:nvSpPr>
          <p:cNvPr id="7" name="Rounded Rectangle 6"/>
          <p:cNvSpPr/>
          <p:nvPr/>
        </p:nvSpPr>
        <p:spPr>
          <a:xfrm>
            <a:off x="752354" y="300942"/>
            <a:ext cx="2199190" cy="33675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Boarding Passes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40" y="3817398"/>
            <a:ext cx="3025378" cy="2444505"/>
          </a:xfrm>
          <a:prstGeom prst="rect">
            <a:avLst/>
          </a:prstGeom>
        </p:spPr>
      </p:pic>
      <p:sp>
        <p:nvSpPr>
          <p:cNvPr id="9" name="Rounded Rectangle 8"/>
          <p:cNvSpPr/>
          <p:nvPr/>
        </p:nvSpPr>
        <p:spPr>
          <a:xfrm>
            <a:off x="752354" y="2997843"/>
            <a:ext cx="2199190" cy="42826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Hotel Receipt </a:t>
            </a:r>
            <a:endParaRPr lang="en-US" dirty="0"/>
          </a:p>
        </p:txBody>
      </p:sp>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87650" y="851403"/>
            <a:ext cx="2696530" cy="1510057"/>
          </a:xfrm>
          <a:prstGeom prst="rect">
            <a:avLst/>
          </a:prstGeom>
        </p:spPr>
      </p:pic>
      <p:sp>
        <p:nvSpPr>
          <p:cNvPr id="11" name="Rounded Rectangle 10"/>
          <p:cNvSpPr/>
          <p:nvPr/>
        </p:nvSpPr>
        <p:spPr>
          <a:xfrm>
            <a:off x="6241002" y="300942"/>
            <a:ext cx="2341268" cy="3304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Taxi receipt</a:t>
            </a:r>
            <a:endParaRPr lang="en-US"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795" y="3752368"/>
            <a:ext cx="2657475" cy="1714500"/>
          </a:xfrm>
          <a:prstGeom prst="rect">
            <a:avLst/>
          </a:prstGeom>
        </p:spPr>
      </p:pic>
      <p:sp>
        <p:nvSpPr>
          <p:cNvPr id="13" name="Rounded Rectangle 12"/>
          <p:cNvSpPr/>
          <p:nvPr/>
        </p:nvSpPr>
        <p:spPr>
          <a:xfrm>
            <a:off x="5864346" y="3277160"/>
            <a:ext cx="2717924" cy="32943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Parking Receipt </a:t>
            </a:r>
            <a:endParaRPr lang="en-US" dirty="0"/>
          </a:p>
        </p:txBody>
      </p:sp>
      <p:sp>
        <p:nvSpPr>
          <p:cNvPr id="14" name="Rounded Rectangle 13"/>
          <p:cNvSpPr/>
          <p:nvPr/>
        </p:nvSpPr>
        <p:spPr>
          <a:xfrm>
            <a:off x="4190035" y="5612637"/>
            <a:ext cx="4514127" cy="9838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dirty="0" smtClean="0"/>
              <a:t>Mail to : </a:t>
            </a:r>
          </a:p>
          <a:p>
            <a:pPr algn="ctr"/>
            <a:r>
              <a:rPr lang="en-US" sz="1200" dirty="0" smtClean="0"/>
              <a:t>OHR/PDB/Educator Quality</a:t>
            </a:r>
            <a:endParaRPr lang="en-US" sz="1200" dirty="0" smtClean="0"/>
          </a:p>
          <a:p>
            <a:pPr algn="ctr"/>
            <a:r>
              <a:rPr lang="en-US" sz="1200" dirty="0" smtClean="0"/>
              <a:t>650 </a:t>
            </a:r>
            <a:r>
              <a:rPr lang="en-US" sz="1200" dirty="0" err="1" smtClean="0"/>
              <a:t>Iwilei</a:t>
            </a:r>
            <a:r>
              <a:rPr lang="en-US" sz="1200" dirty="0" smtClean="0"/>
              <a:t> Road Suite 320 Honolulu HI 96817 </a:t>
            </a:r>
          </a:p>
          <a:p>
            <a:pPr algn="ctr"/>
            <a:r>
              <a:rPr lang="en-US" sz="1200" dirty="0" smtClean="0"/>
              <a:t>Attn: </a:t>
            </a:r>
            <a:r>
              <a:rPr lang="en-US" sz="1200" dirty="0" err="1" smtClean="0"/>
              <a:t>Ka</a:t>
            </a:r>
            <a:r>
              <a:rPr lang="en-US" sz="1200" dirty="0" smtClean="0"/>
              <a:t> Man Chan</a:t>
            </a:r>
          </a:p>
          <a:p>
            <a:pPr algn="ctr"/>
            <a:endParaRPr lang="en-US" dirty="0"/>
          </a:p>
        </p:txBody>
      </p:sp>
      <p:sp>
        <p:nvSpPr>
          <p:cNvPr id="2" name="AutoShape 2" descr="Image result for baggage receipt"/>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695819" y="2673796"/>
            <a:ext cx="1953675" cy="1165903"/>
          </a:xfrm>
          <a:prstGeom prst="rect">
            <a:avLst/>
          </a:prstGeom>
        </p:spPr>
      </p:pic>
      <p:sp>
        <p:nvSpPr>
          <p:cNvPr id="5" name="Rounded Rectangle 4"/>
          <p:cNvSpPr/>
          <p:nvPr/>
        </p:nvSpPr>
        <p:spPr>
          <a:xfrm>
            <a:off x="3932808" y="2361459"/>
            <a:ext cx="1447060" cy="2485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Baggage receipt</a:t>
            </a:r>
            <a:endParaRPr lang="en-US" sz="1200" dirty="0"/>
          </a:p>
        </p:txBody>
      </p:sp>
    </p:spTree>
    <p:extLst>
      <p:ext uri="{BB962C8B-B14F-4D97-AF65-F5344CB8AC3E}">
        <p14:creationId xmlns:p14="http://schemas.microsoft.com/office/powerpoint/2010/main" val="2350641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4589755" cy="6858001"/>
          </a:xfrm>
          <a:prstGeom prst="rect">
            <a:avLst/>
          </a:prstGeom>
        </p:spPr>
      </p:pic>
      <p:sp>
        <p:nvSpPr>
          <p:cNvPr id="6" name="Rounded Rectangle 5"/>
          <p:cNvSpPr/>
          <p:nvPr/>
        </p:nvSpPr>
        <p:spPr>
          <a:xfrm>
            <a:off x="1914542" y="6276514"/>
            <a:ext cx="2373373" cy="5149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smtClean="0"/>
          </a:p>
          <a:p>
            <a:pPr algn="ctr"/>
            <a:endParaRPr lang="en-US" sz="1000" dirty="0"/>
          </a:p>
          <a:p>
            <a:pPr algn="ctr"/>
            <a:endParaRPr lang="en-US" sz="1000" dirty="0" smtClean="0"/>
          </a:p>
          <a:p>
            <a:pPr algn="ctr"/>
            <a:endParaRPr lang="en-US" sz="1000" dirty="0"/>
          </a:p>
          <a:p>
            <a:pPr algn="ctr"/>
            <a:r>
              <a:rPr lang="en-US" sz="1000" dirty="0" smtClean="0"/>
              <a:t>Travel reimbursement usually take 3-4 weeks to process </a:t>
            </a:r>
            <a:r>
              <a:rPr lang="en-US" sz="1400" dirty="0" smtClean="0"/>
              <a:t>! </a:t>
            </a:r>
          </a:p>
          <a:p>
            <a:pPr algn="ctr"/>
            <a:endParaRPr lang="en-US" sz="1400" dirty="0" smtClean="0"/>
          </a:p>
          <a:p>
            <a:pPr algn="ctr"/>
            <a:endParaRPr lang="en-US" sz="1400" dirty="0" smtClean="0"/>
          </a:p>
          <a:p>
            <a:pPr algn="ctr"/>
            <a:endParaRPr lang="en-US" sz="1400" dirty="0"/>
          </a:p>
        </p:txBody>
      </p:sp>
      <p:pic>
        <p:nvPicPr>
          <p:cNvPr id="3" name="Picture 2"/>
          <p:cNvPicPr>
            <a:picLocks noChangeAspect="1"/>
          </p:cNvPicPr>
          <p:nvPr/>
        </p:nvPicPr>
        <p:blipFill rotWithShape="1">
          <a:blip r:embed="rId3"/>
          <a:srcRect l="26026" t="12726" r="23054" b="3507"/>
          <a:stretch/>
        </p:blipFill>
        <p:spPr>
          <a:xfrm>
            <a:off x="4589755" y="0"/>
            <a:ext cx="4554245" cy="6858000"/>
          </a:xfrm>
          <a:prstGeom prst="rect">
            <a:avLst/>
          </a:prstGeom>
        </p:spPr>
      </p:pic>
    </p:spTree>
    <p:extLst>
      <p:ext uri="{BB962C8B-B14F-4D97-AF65-F5344CB8AC3E}">
        <p14:creationId xmlns:p14="http://schemas.microsoft.com/office/powerpoint/2010/main" val="20317518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3555" y="0"/>
            <a:ext cx="7347346" cy="7031280"/>
          </a:xfrm>
          <a:prstGeom prst="rect">
            <a:avLst/>
          </a:prstGeom>
        </p:spPr>
      </p:pic>
    </p:spTree>
    <p:extLst>
      <p:ext uri="{BB962C8B-B14F-4D97-AF65-F5344CB8AC3E}">
        <p14:creationId xmlns:p14="http://schemas.microsoft.com/office/powerpoint/2010/main" val="3676664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 Amount</a:t>
            </a:r>
            <a:endParaRPr lang="en-US" dirty="0"/>
          </a:p>
        </p:txBody>
      </p:sp>
      <p:sp>
        <p:nvSpPr>
          <p:cNvPr id="3" name="Content Placeholder 2"/>
          <p:cNvSpPr>
            <a:spLocks noGrp="1"/>
          </p:cNvSpPr>
          <p:nvPr>
            <p:ph idx="1"/>
          </p:nvPr>
        </p:nvSpPr>
        <p:spPr/>
        <p:txBody>
          <a:bodyPr>
            <a:noAutofit/>
          </a:bodyPr>
          <a:lstStyle/>
          <a:p>
            <a:r>
              <a:rPr lang="en-US" sz="3600" dirty="0" smtClean="0"/>
              <a:t>Amount of funds awarded are based on:</a:t>
            </a:r>
          </a:p>
          <a:p>
            <a:pPr lvl="1"/>
            <a:r>
              <a:rPr lang="en-US" sz="3600" dirty="0" smtClean="0"/>
              <a:t>Per </a:t>
            </a:r>
            <a:r>
              <a:rPr lang="en-US" sz="3600" dirty="0"/>
              <a:t>Pupil Rate </a:t>
            </a:r>
            <a:endParaRPr lang="en-US" sz="3600" dirty="0" smtClean="0"/>
          </a:p>
          <a:p>
            <a:pPr lvl="1"/>
            <a:r>
              <a:rPr lang="en-US" sz="3600" dirty="0"/>
              <a:t>C</a:t>
            </a:r>
            <a:r>
              <a:rPr lang="en-US" sz="3600" dirty="0" smtClean="0"/>
              <a:t>alculated </a:t>
            </a:r>
            <a:r>
              <a:rPr lang="en-US" sz="3600" dirty="0"/>
              <a:t>on a formula basis based on the number of students in both Public school enrollment and Private school participant enrollment</a:t>
            </a:r>
          </a:p>
        </p:txBody>
      </p:sp>
    </p:spTree>
    <p:extLst>
      <p:ext uri="{BB962C8B-B14F-4D97-AF65-F5344CB8AC3E}">
        <p14:creationId xmlns:p14="http://schemas.microsoft.com/office/powerpoint/2010/main" val="3311569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 of Funds</a:t>
            </a:r>
            <a:endParaRPr lang="en-US" dirty="0"/>
          </a:p>
        </p:txBody>
      </p:sp>
      <p:sp>
        <p:nvSpPr>
          <p:cNvPr id="3" name="Content Placeholder 2"/>
          <p:cNvSpPr>
            <a:spLocks noGrp="1"/>
          </p:cNvSpPr>
          <p:nvPr>
            <p:ph idx="1"/>
          </p:nvPr>
        </p:nvSpPr>
        <p:spPr>
          <a:xfrm>
            <a:off x="598806" y="1950720"/>
            <a:ext cx="8042276" cy="5026377"/>
          </a:xfrm>
        </p:spPr>
        <p:txBody>
          <a:bodyPr>
            <a:normAutofit/>
          </a:bodyPr>
          <a:lstStyle/>
          <a:p>
            <a:r>
              <a:rPr lang="en-US" dirty="0" smtClean="0"/>
              <a:t>Funds are available from October 1, 2018 through September 30, 2019</a:t>
            </a:r>
          </a:p>
          <a:p>
            <a:pPr lvl="1"/>
            <a:r>
              <a:rPr lang="en-US" dirty="0" smtClean="0"/>
              <a:t>NEW:  Section 1117(a)(4)(B) of ESSA – funds allocated…shall be obligated in the fiscal year for which the funds are received by the agency</a:t>
            </a:r>
          </a:p>
          <a:p>
            <a:r>
              <a:rPr lang="en-US" dirty="0" smtClean="0"/>
              <a:t>Deadline to submit Request for Funds (PS1) must be submitted no later than September 1 of the year that the funds expire (travel requests must be submitted by August 15).</a:t>
            </a:r>
          </a:p>
          <a:p>
            <a:endParaRPr lang="en-US" dirty="0"/>
          </a:p>
        </p:txBody>
      </p:sp>
    </p:spTree>
    <p:extLst>
      <p:ext uri="{BB962C8B-B14F-4D97-AF65-F5344CB8AC3E}">
        <p14:creationId xmlns:p14="http://schemas.microsoft.com/office/powerpoint/2010/main" val="34730599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84" y="798788"/>
            <a:ext cx="8056563" cy="1362075"/>
          </a:xfrm>
        </p:spPr>
        <p:txBody>
          <a:bodyPr/>
          <a:lstStyle/>
          <a:p>
            <a:r>
              <a:rPr lang="en-US" dirty="0" smtClean="0"/>
              <a:t>Questions?</a:t>
            </a:r>
            <a:endParaRPr lang="en-US" dirty="0"/>
          </a:p>
        </p:txBody>
      </p:sp>
      <p:sp>
        <p:nvSpPr>
          <p:cNvPr id="4" name="Text Placeholder 3"/>
          <p:cNvSpPr>
            <a:spLocks noGrp="1"/>
          </p:cNvSpPr>
          <p:nvPr>
            <p:ph type="body" idx="1"/>
          </p:nvPr>
        </p:nvSpPr>
        <p:spPr/>
        <p:txBody>
          <a:bodyPr>
            <a:normAutofit/>
          </a:bodyPr>
          <a:lstStyle/>
          <a:p>
            <a:r>
              <a:rPr lang="en-US" b="1" dirty="0" smtClean="0">
                <a:solidFill>
                  <a:schemeClr val="tx1"/>
                </a:solidFill>
              </a:rPr>
              <a:t>Contact Information:</a:t>
            </a:r>
          </a:p>
          <a:p>
            <a:r>
              <a:rPr lang="en-US" dirty="0" smtClean="0">
                <a:solidFill>
                  <a:schemeClr val="tx1"/>
                </a:solidFill>
              </a:rPr>
              <a:t>Email:  title2privateschool</a:t>
            </a:r>
            <a:r>
              <a:rPr lang="en-US" dirty="0" smtClean="0">
                <a:solidFill>
                  <a:schemeClr val="tx1"/>
                </a:solidFill>
                <a:hlinkClick r:id="rId2"/>
              </a:rPr>
              <a:t>@notes.k12.hi.us</a:t>
            </a:r>
            <a:endParaRPr lang="en-US" dirty="0" smtClean="0">
              <a:solidFill>
                <a:schemeClr val="tx1"/>
              </a:solidFill>
            </a:endParaRPr>
          </a:p>
          <a:p>
            <a:r>
              <a:rPr lang="en-US" dirty="0" smtClean="0">
                <a:solidFill>
                  <a:schemeClr val="tx1"/>
                </a:solidFill>
              </a:rPr>
              <a:t>Telephone:  808-441-8499</a:t>
            </a:r>
          </a:p>
          <a:p>
            <a:r>
              <a:rPr lang="en-US" dirty="0" smtClean="0">
                <a:solidFill>
                  <a:schemeClr val="tx1"/>
                </a:solidFill>
              </a:rPr>
              <a:t>Website:  </a:t>
            </a:r>
            <a:r>
              <a:rPr lang="en-US" dirty="0" smtClean="0">
                <a:solidFill>
                  <a:schemeClr val="tx1"/>
                </a:solidFill>
              </a:rPr>
              <a:t>eq.k12.hi.us </a:t>
            </a:r>
            <a:r>
              <a:rPr lang="en-US" dirty="0" smtClean="0">
                <a:solidFill>
                  <a:schemeClr val="tx1"/>
                </a:solidFill>
              </a:rPr>
              <a:t>(Private School Equitable Participation)</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p:txBody>
          <a:bodyPr/>
          <a:lstStyle/>
          <a:p>
            <a:r>
              <a:rPr lang="en-US" sz="4800" dirty="0" smtClean="0"/>
              <a:t>Thank you for joining us</a:t>
            </a:r>
          </a:p>
          <a:p>
            <a:r>
              <a:rPr lang="en-US" sz="4800" dirty="0" smtClean="0"/>
              <a:t>Please identify </a:t>
            </a:r>
          </a:p>
          <a:p>
            <a:pPr lvl="1"/>
            <a:r>
              <a:rPr lang="en-US" sz="4800" dirty="0" smtClean="0"/>
              <a:t>who you are, </a:t>
            </a:r>
          </a:p>
          <a:p>
            <a:pPr lvl="1"/>
            <a:r>
              <a:rPr lang="en-US" sz="4800" dirty="0" smtClean="0"/>
              <a:t>what school you are from, </a:t>
            </a:r>
          </a:p>
          <a:p>
            <a:pPr lvl="1"/>
            <a:r>
              <a:rPr lang="en-US" sz="4800" dirty="0" smtClean="0"/>
              <a:t>what your job title is</a:t>
            </a:r>
            <a:endParaRPr lang="en-US" sz="4800" dirty="0"/>
          </a:p>
        </p:txBody>
      </p:sp>
    </p:spTree>
    <p:extLst>
      <p:ext uri="{BB962C8B-B14F-4D97-AF65-F5344CB8AC3E}">
        <p14:creationId xmlns:p14="http://schemas.microsoft.com/office/powerpoint/2010/main" val="2698882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sz="4000" b="1" dirty="0">
                <a:latin typeface="Arial"/>
                <a:ea typeface="Arial"/>
                <a:cs typeface="Arial"/>
                <a:sym typeface="Arial"/>
              </a:rPr>
              <a:t>Title II Part A </a:t>
            </a:r>
            <a:r>
              <a:rPr lang="en" sz="4000" b="1" dirty="0" smtClean="0">
                <a:latin typeface="Arial"/>
                <a:ea typeface="Arial"/>
                <a:cs typeface="Arial"/>
                <a:sym typeface="Arial"/>
              </a:rPr>
              <a:t/>
            </a:r>
            <a:br>
              <a:rPr lang="en" sz="4000" b="1" dirty="0" smtClean="0">
                <a:latin typeface="Arial"/>
                <a:ea typeface="Arial"/>
                <a:cs typeface="Arial"/>
                <a:sym typeface="Arial"/>
              </a:rPr>
            </a:br>
            <a:r>
              <a:rPr lang="en" sz="4000" b="1" dirty="0" smtClean="0">
                <a:latin typeface="Arial"/>
                <a:ea typeface="Arial"/>
                <a:cs typeface="Arial"/>
                <a:sym typeface="Arial"/>
              </a:rPr>
              <a:t>Supporting </a:t>
            </a:r>
            <a:r>
              <a:rPr lang="en" sz="4000" b="1" dirty="0">
                <a:latin typeface="Arial"/>
                <a:ea typeface="Arial"/>
                <a:cs typeface="Arial"/>
                <a:sym typeface="Arial"/>
              </a:rPr>
              <a:t>Effective Instruction</a:t>
            </a:r>
            <a:endParaRPr lang="en-US" sz="4000" dirty="0"/>
          </a:p>
        </p:txBody>
      </p:sp>
      <p:sp>
        <p:nvSpPr>
          <p:cNvPr id="3" name="Content Placeholder 2"/>
          <p:cNvSpPr>
            <a:spLocks noGrp="1"/>
          </p:cNvSpPr>
          <p:nvPr>
            <p:ph idx="1"/>
          </p:nvPr>
        </p:nvSpPr>
        <p:spPr/>
        <p:txBody>
          <a:bodyPr>
            <a:noAutofit/>
          </a:bodyPr>
          <a:lstStyle/>
          <a:p>
            <a:pPr marL="342900" lvl="0" indent="-139700">
              <a:spcBef>
                <a:spcPts val="640"/>
              </a:spcBef>
              <a:buNone/>
            </a:pPr>
            <a:r>
              <a:rPr lang="en-US" sz="3200" u="sng" dirty="0" smtClean="0"/>
              <a:t>Purpose of Funds:</a:t>
            </a:r>
            <a:endParaRPr lang="en-US" sz="3200" u="sng" dirty="0"/>
          </a:p>
          <a:p>
            <a:pPr marL="419100" indent="-342900">
              <a:spcBef>
                <a:spcPts val="640"/>
              </a:spcBef>
              <a:buSzPts val="2400"/>
            </a:pPr>
            <a:r>
              <a:rPr lang="en-US" sz="3200" dirty="0"/>
              <a:t>increase student achievement </a:t>
            </a:r>
          </a:p>
          <a:p>
            <a:pPr marL="419100" indent="-342900">
              <a:spcBef>
                <a:spcPts val="0"/>
              </a:spcBef>
              <a:buSzPts val="2400"/>
            </a:pPr>
            <a:r>
              <a:rPr lang="en-US" sz="3200" dirty="0"/>
              <a:t>improve the quality and effectiveness of teachers, principals, and other school leaders;</a:t>
            </a:r>
          </a:p>
          <a:p>
            <a:pPr marL="419100" indent="-342900">
              <a:spcBef>
                <a:spcPts val="0"/>
              </a:spcBef>
              <a:buSzPts val="2400"/>
            </a:pPr>
            <a:r>
              <a:rPr lang="en-US" sz="3200" dirty="0"/>
              <a:t>provide low-income and minority students greater access to effective teachers, principals, and other school leaders</a:t>
            </a:r>
          </a:p>
        </p:txBody>
      </p:sp>
    </p:spTree>
    <p:extLst>
      <p:ext uri="{BB962C8B-B14F-4D97-AF65-F5344CB8AC3E}">
        <p14:creationId xmlns:p14="http://schemas.microsoft.com/office/powerpoint/2010/main" val="4176873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Funds for </a:t>
            </a:r>
            <a:br>
              <a:rPr lang="en-US" dirty="0" smtClean="0"/>
            </a:br>
            <a:r>
              <a:rPr lang="en-US" dirty="0" smtClean="0"/>
              <a:t>Private Schools</a:t>
            </a:r>
            <a:endParaRPr lang="en-US" dirty="0"/>
          </a:p>
        </p:txBody>
      </p:sp>
      <p:sp>
        <p:nvSpPr>
          <p:cNvPr id="3" name="Content Placeholder 2"/>
          <p:cNvSpPr>
            <a:spLocks noGrp="1"/>
          </p:cNvSpPr>
          <p:nvPr>
            <p:ph idx="1"/>
          </p:nvPr>
        </p:nvSpPr>
        <p:spPr>
          <a:xfrm>
            <a:off x="549274" y="1600201"/>
            <a:ext cx="8201577" cy="4343400"/>
          </a:xfrm>
        </p:spPr>
        <p:txBody>
          <a:bodyPr>
            <a:normAutofit/>
          </a:bodyPr>
          <a:lstStyle/>
          <a:p>
            <a:r>
              <a:rPr lang="en-US" sz="4800" dirty="0" smtClean="0"/>
              <a:t>Provide Private School Educators with equitable </a:t>
            </a:r>
            <a:r>
              <a:rPr lang="en-US" sz="4800" dirty="0">
                <a:solidFill>
                  <a:srgbClr val="FF0000"/>
                </a:solidFill>
              </a:rPr>
              <a:t>services</a:t>
            </a:r>
            <a:r>
              <a:rPr lang="en-US" sz="4800" dirty="0"/>
              <a:t> </a:t>
            </a:r>
            <a:r>
              <a:rPr lang="en-US" sz="4800" dirty="0" smtClean="0"/>
              <a:t>for </a:t>
            </a:r>
            <a:r>
              <a:rPr lang="en-US" sz="4800" dirty="0"/>
              <a:t>Professional Development in comparison to public </a:t>
            </a:r>
            <a:r>
              <a:rPr lang="en-US" sz="4800" dirty="0" smtClean="0"/>
              <a:t>schools</a:t>
            </a:r>
            <a:r>
              <a:rPr lang="en-US" sz="4800" dirty="0"/>
              <a:t>.  </a:t>
            </a:r>
          </a:p>
          <a:p>
            <a:endParaRPr lang="en-US" dirty="0"/>
          </a:p>
        </p:txBody>
      </p:sp>
    </p:spTree>
    <p:extLst>
      <p:ext uri="{BB962C8B-B14F-4D97-AF65-F5344CB8AC3E}">
        <p14:creationId xmlns:p14="http://schemas.microsoft.com/office/powerpoint/2010/main" val="1090253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sp>
        <p:nvSpPr>
          <p:cNvPr id="3" name="Content Placeholder 2"/>
          <p:cNvSpPr>
            <a:spLocks noGrp="1"/>
          </p:cNvSpPr>
          <p:nvPr>
            <p:ph idx="1"/>
          </p:nvPr>
        </p:nvSpPr>
        <p:spPr/>
        <p:txBody>
          <a:bodyPr>
            <a:normAutofit fontScale="92500"/>
          </a:bodyPr>
          <a:lstStyle/>
          <a:p>
            <a:pPr marL="742950" indent="-742950">
              <a:buFont typeface="+mj-lt"/>
              <a:buAutoNum type="arabicPeriod"/>
            </a:pPr>
            <a:r>
              <a:rPr lang="en-US" sz="4400" dirty="0" smtClean="0"/>
              <a:t>Indicate Interest </a:t>
            </a:r>
            <a:r>
              <a:rPr lang="en-US" sz="3000" dirty="0" smtClean="0"/>
              <a:t>(annual survey)</a:t>
            </a:r>
          </a:p>
          <a:p>
            <a:pPr marL="742950" indent="-742950">
              <a:buFont typeface="+mj-lt"/>
              <a:buAutoNum type="arabicPeriod"/>
            </a:pPr>
            <a:r>
              <a:rPr lang="en-US" sz="4400" dirty="0" smtClean="0"/>
              <a:t>Participate in the Consultation</a:t>
            </a:r>
          </a:p>
          <a:p>
            <a:pPr marL="742950" indent="-742950">
              <a:buFont typeface="+mj-lt"/>
              <a:buAutoNum type="arabicPeriod"/>
            </a:pPr>
            <a:r>
              <a:rPr lang="en-US" sz="4400" dirty="0" smtClean="0"/>
              <a:t>Submit a Needs Assessment</a:t>
            </a:r>
          </a:p>
          <a:p>
            <a:pPr marL="742950" indent="-742950">
              <a:buFont typeface="+mj-lt"/>
              <a:buAutoNum type="arabicPeriod"/>
            </a:pPr>
            <a:r>
              <a:rPr lang="en-US" sz="4400" dirty="0" smtClean="0"/>
              <a:t>Request to Draw Funds</a:t>
            </a:r>
            <a:endParaRPr lang="en-US" sz="4400" dirty="0"/>
          </a:p>
        </p:txBody>
      </p:sp>
    </p:spTree>
    <p:extLst>
      <p:ext uri="{BB962C8B-B14F-4D97-AF65-F5344CB8AC3E}">
        <p14:creationId xmlns:p14="http://schemas.microsoft.com/office/powerpoint/2010/main" val="801448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 Consultation </a:t>
            </a:r>
            <a:endParaRPr lang="en-US" dirty="0"/>
          </a:p>
        </p:txBody>
      </p:sp>
      <p:sp>
        <p:nvSpPr>
          <p:cNvPr id="3" name="Content Placeholder 2"/>
          <p:cNvSpPr>
            <a:spLocks noGrp="1"/>
          </p:cNvSpPr>
          <p:nvPr>
            <p:ph idx="1"/>
          </p:nvPr>
        </p:nvSpPr>
        <p:spPr>
          <a:xfrm>
            <a:off x="549275" y="1444532"/>
            <a:ext cx="8042276" cy="4898079"/>
          </a:xfrm>
        </p:spPr>
        <p:txBody>
          <a:bodyPr>
            <a:normAutofit/>
          </a:bodyPr>
          <a:lstStyle/>
          <a:p>
            <a:r>
              <a:rPr lang="en-US" sz="3600" dirty="0" smtClean="0"/>
              <a:t>Schools participate in the consultation meeting (step 2).  </a:t>
            </a:r>
          </a:p>
          <a:p>
            <a:pPr lvl="1"/>
            <a:r>
              <a:rPr lang="en-US" sz="3600" dirty="0" smtClean="0"/>
              <a:t>Participation is met through:</a:t>
            </a:r>
          </a:p>
          <a:p>
            <a:pPr lvl="2"/>
            <a:r>
              <a:rPr lang="en-US" sz="3600" dirty="0" smtClean="0"/>
              <a:t>Participation in State sponsored activities and/or</a:t>
            </a:r>
          </a:p>
          <a:p>
            <a:pPr lvl="2"/>
            <a:r>
              <a:rPr lang="en-US" sz="3600" dirty="0" smtClean="0"/>
              <a:t>Participation in activities designed by Private Schools identified in their Needs Assessment</a:t>
            </a:r>
          </a:p>
          <a:p>
            <a:endParaRPr lang="en-US" dirty="0"/>
          </a:p>
        </p:txBody>
      </p:sp>
    </p:spTree>
    <p:extLst>
      <p:ext uri="{BB962C8B-B14F-4D97-AF65-F5344CB8AC3E}">
        <p14:creationId xmlns:p14="http://schemas.microsoft.com/office/powerpoint/2010/main" val="3682521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 Needs Assessment</a:t>
            </a:r>
            <a:endParaRPr lang="en-US" dirty="0"/>
          </a:p>
        </p:txBody>
      </p:sp>
      <p:sp>
        <p:nvSpPr>
          <p:cNvPr id="3" name="Content Placeholder 2"/>
          <p:cNvSpPr>
            <a:spLocks noGrp="1"/>
          </p:cNvSpPr>
          <p:nvPr>
            <p:ph idx="1"/>
          </p:nvPr>
        </p:nvSpPr>
        <p:spPr/>
        <p:txBody>
          <a:bodyPr>
            <a:normAutofit/>
          </a:bodyPr>
          <a:lstStyle/>
          <a:p>
            <a:r>
              <a:rPr lang="en-US" sz="3600" dirty="0"/>
              <a:t>Schools </a:t>
            </a:r>
            <a:r>
              <a:rPr lang="en-US" sz="3600" dirty="0" smtClean="0"/>
              <a:t>submit </a:t>
            </a:r>
            <a:r>
              <a:rPr lang="en-US" sz="3600" dirty="0"/>
              <a:t>their Needs Assessment Worksheet to the </a:t>
            </a:r>
            <a:r>
              <a:rPr lang="en-US" sz="3600" dirty="0" smtClean="0"/>
              <a:t>SEA (step 3)</a:t>
            </a:r>
            <a:endParaRPr lang="en-US" sz="3600" dirty="0"/>
          </a:p>
          <a:p>
            <a:pPr lvl="2"/>
            <a:r>
              <a:rPr lang="en-US" sz="3400" dirty="0"/>
              <a:t>Due: </a:t>
            </a:r>
            <a:r>
              <a:rPr lang="en-US" sz="3400" dirty="0" smtClean="0"/>
              <a:t>August 24, 2018</a:t>
            </a:r>
            <a:endParaRPr lang="en-US" sz="3400" dirty="0"/>
          </a:p>
          <a:p>
            <a:pPr lvl="2"/>
            <a:r>
              <a:rPr lang="en-US" sz="3400" dirty="0"/>
              <a:t>Email </a:t>
            </a:r>
            <a:r>
              <a:rPr lang="en-US" sz="3400" dirty="0" smtClean="0"/>
              <a:t>to: </a:t>
            </a:r>
            <a:r>
              <a:rPr lang="en-US" sz="3200" dirty="0" smtClean="0"/>
              <a:t>Title2Privateschool@notes.k12.hi.us</a:t>
            </a:r>
            <a:endParaRPr lang="en-US" sz="3200" dirty="0"/>
          </a:p>
        </p:txBody>
      </p:sp>
    </p:spTree>
    <p:extLst>
      <p:ext uri="{BB962C8B-B14F-4D97-AF65-F5344CB8AC3E}">
        <p14:creationId xmlns:p14="http://schemas.microsoft.com/office/powerpoint/2010/main" val="4224380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How to Draw Funds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Complete the Request for Expenditure of Title II A Funds (OHR, PS1) (step 4)</a:t>
            </a:r>
          </a:p>
          <a:p>
            <a:r>
              <a:rPr lang="en-US" dirty="0" smtClean="0"/>
              <a:t>Submit to Hawaii Department of Education (HIDOE) at least </a:t>
            </a:r>
            <a:r>
              <a:rPr lang="en-US" b="1" dirty="0" smtClean="0"/>
              <a:t>30 days prior to activity or travel</a:t>
            </a:r>
          </a:p>
          <a:p>
            <a:r>
              <a:rPr lang="en-US" dirty="0" smtClean="0"/>
              <a:t>Submit Requests to:</a:t>
            </a:r>
          </a:p>
          <a:p>
            <a:pPr lvl="1"/>
            <a:r>
              <a:rPr lang="en-US" dirty="0" smtClean="0">
                <a:hlinkClick r:id="rId2"/>
              </a:rPr>
              <a:t>Email:  title2privateschool@notes.k12.hi.us</a:t>
            </a:r>
            <a:r>
              <a:rPr lang="en-US" dirty="0" smtClean="0"/>
              <a:t> or </a:t>
            </a:r>
          </a:p>
          <a:p>
            <a:pPr lvl="1"/>
            <a:r>
              <a:rPr lang="en-US" dirty="0" smtClean="0"/>
              <a:t>Mail to:</a:t>
            </a:r>
          </a:p>
          <a:p>
            <a:pPr marL="927100" lvl="3" indent="0">
              <a:buNone/>
            </a:pPr>
            <a:r>
              <a:rPr lang="en-US" dirty="0" smtClean="0"/>
              <a:t>Department of Education</a:t>
            </a:r>
          </a:p>
          <a:p>
            <a:pPr marL="927100" lvl="3" indent="0">
              <a:buNone/>
            </a:pPr>
            <a:r>
              <a:rPr lang="en-US" dirty="0" smtClean="0"/>
              <a:t>Office of Talent Management</a:t>
            </a:r>
          </a:p>
          <a:p>
            <a:pPr marL="927100" lvl="3" indent="0">
              <a:buNone/>
            </a:pPr>
            <a:r>
              <a:rPr lang="en-US" dirty="0" smtClean="0"/>
              <a:t>650 </a:t>
            </a:r>
            <a:r>
              <a:rPr lang="en-US" dirty="0" err="1" smtClean="0"/>
              <a:t>Iwilei</a:t>
            </a:r>
            <a:r>
              <a:rPr lang="en-US" dirty="0" smtClean="0"/>
              <a:t> Road, Suite 320</a:t>
            </a:r>
          </a:p>
          <a:p>
            <a:pPr marL="927100" lvl="3" indent="0">
              <a:buNone/>
            </a:pPr>
            <a:r>
              <a:rPr lang="en-US" dirty="0" smtClean="0"/>
              <a:t>Honolulu, HI  96817</a:t>
            </a:r>
          </a:p>
          <a:p>
            <a:pPr marL="927100" lvl="3" indent="0">
              <a:buNone/>
            </a:pPr>
            <a:r>
              <a:rPr lang="en-US" dirty="0" smtClean="0"/>
              <a:t>Attn:  Educator Quality Section – Private School Participation</a:t>
            </a:r>
          </a:p>
          <a:p>
            <a:pPr lvl="1"/>
            <a:endParaRPr lang="en-US" dirty="0" smtClean="0"/>
          </a:p>
          <a:p>
            <a:pPr lvl="1"/>
            <a:endParaRPr lang="en-US" dirty="0" smtClean="0"/>
          </a:p>
        </p:txBody>
      </p:sp>
    </p:spTree>
    <p:extLst>
      <p:ext uri="{BB962C8B-B14F-4D97-AF65-F5344CB8AC3E}">
        <p14:creationId xmlns:p14="http://schemas.microsoft.com/office/powerpoint/2010/main" val="24846009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Breeze.thmx</Template>
  <TotalTime>1421</TotalTime>
  <Words>726</Words>
  <Application>Microsoft Office PowerPoint</Application>
  <PresentationFormat>On-screen Show (4:3)</PresentationFormat>
  <Paragraphs>103</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News Gothic MT</vt:lpstr>
      <vt:lpstr>Wingdings 2</vt:lpstr>
      <vt:lpstr>Breeze</vt:lpstr>
      <vt:lpstr>Title II A Private School Consultation</vt:lpstr>
      <vt:lpstr>Agenda</vt:lpstr>
      <vt:lpstr>Welcome</vt:lpstr>
      <vt:lpstr>Title II Part A  Supporting Effective Instruction</vt:lpstr>
      <vt:lpstr>Purpose of Funds for  Private Schools</vt:lpstr>
      <vt:lpstr>Process</vt:lpstr>
      <vt:lpstr>Process – Consultation </vt:lpstr>
      <vt:lpstr>Process – Needs Assessment</vt:lpstr>
      <vt:lpstr>Process How to Draw Funds</vt:lpstr>
      <vt:lpstr>PowerPoint Presentation</vt:lpstr>
      <vt:lpstr>How to Draw Funds Continued</vt:lpstr>
      <vt:lpstr>How to Draw Funds (continued)</vt:lpstr>
      <vt:lpstr>Guidance</vt:lpstr>
      <vt:lpstr>Guidance - continued</vt:lpstr>
      <vt:lpstr>Guidance - Travel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Award Amount</vt:lpstr>
      <vt:lpstr>Availability of Funds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II A Private School Consultation</dc:title>
  <dc:creator>hqt1</dc:creator>
  <cp:lastModifiedBy>Carol</cp:lastModifiedBy>
  <cp:revision>60</cp:revision>
  <cp:lastPrinted>2015-11-23T20:44:48Z</cp:lastPrinted>
  <dcterms:created xsi:type="dcterms:W3CDTF">2013-08-02T09:13:29Z</dcterms:created>
  <dcterms:modified xsi:type="dcterms:W3CDTF">2018-08-14T01:10:32Z</dcterms:modified>
</cp:coreProperties>
</file>